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280a89dd5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280a89dd5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280a89dd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280a89dd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1e53512f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1e53512f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1e53512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1e53512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5280a89dd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280a89dd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1e53512f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1e53512f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1e53512f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1e53512f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280a89dd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280a89dd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1e53512f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1e53512f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219a4fae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219a4fae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247219c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247219c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280a89dd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280a89dd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1e53512f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1e53512f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1e53512f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1e53512f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280a89dd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280a89dd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1e53512f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1e53512f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1e53512f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1e53512f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280a89dd5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280a89dd5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1e53512f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1e53512f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2687335f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2687335f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280a89dd5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280a89dd5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5247219c7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247219c7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1e53512f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1e53512f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2687335f0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2687335f0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280a89dd5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280a89dd5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1e53512f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1e53512f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2687335f0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2687335f0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280a89dd5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280a89dd5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280a89dd5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280a89dd5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280a89dd5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280a89dd5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1e53512f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1e53512f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2687335f0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2687335f0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280a89d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280a89d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219a4fa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219a4fa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247219c7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247219c7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4c14d4e3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4c14d4e3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247219c7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247219c7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1e53512f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1e53512f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280a89dd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280a89dd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1e53512f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1e53512f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51e53512f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1e53512f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bit.ly/as2dspac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github.com/Georgetown-University-Libraries/File-Analyzer" TargetMode="External"/><Relationship Id="rId4" Type="http://schemas.openxmlformats.org/officeDocument/2006/relationships/hyperlink" Target="https://wiki.duraspace.org/display/DSDOC6x/Importing+and+Exporting+Items+via+Simple+Archive+Format" TargetMode="External"/><Relationship Id="rId5" Type="http://schemas.openxmlformats.org/officeDocument/2006/relationships/hyperlink" Target="https://wiki.duraspace.org/display/DSDOC6x/REST+Based+Quality+Control+Reports" TargetMode="External"/><Relationship Id="rId6" Type="http://schemas.openxmlformats.org/officeDocument/2006/relationships/hyperlink" Target="https://github.com/harvard-library/aspace-import-excel" TargetMode="External"/><Relationship Id="rId7" Type="http://schemas.openxmlformats.org/officeDocument/2006/relationships/hyperlink" Target="http://bit.ly/as2dspa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findingaids.library.georgetown.edu/repositories/12/resources/12157" TargetMode="External"/><Relationship Id="rId4" Type="http://schemas.openxmlformats.org/officeDocument/2006/relationships/hyperlink" Target="https://repository.library.georgetown.edu/handle/10822/1045094" TargetMode="External"/><Relationship Id="rId5" Type="http://schemas.openxmlformats.org/officeDocument/2006/relationships/hyperlink" Target="http://bit.ly/as2dspace" TargetMode="External"/><Relationship Id="rId6" Type="http://schemas.openxmlformats.org/officeDocument/2006/relationships/hyperlink" Target="mailto:digitalscholarship@georgetown.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Linking ArchivesSpace Hierarchy to DSpace Digital Objects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Terry Brady and Suzanne Chase</a:t>
            </a:r>
            <a:endParaRPr/>
          </a:p>
          <a:p>
            <a:pPr indent="0" lvl="0" marL="0" rtl="0" algn="ctr">
              <a:spcBef>
                <a:spcPts val="0"/>
              </a:spcBef>
              <a:spcAft>
                <a:spcPts val="0"/>
              </a:spcAft>
              <a:buNone/>
            </a:pPr>
            <a:r>
              <a:rPr lang="en"/>
              <a:t>Georgetown University Library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3"/>
              </a:rPr>
              <a:t>http://bit.ly/as2dspace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1307600" y="152400"/>
            <a:ext cx="6528809" cy="48386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 Convert EAD to Dublin Core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Google Shape;115;p24"/>
          <p:cNvPicPr preferRelativeResize="0"/>
          <p:nvPr/>
        </p:nvPicPr>
        <p:blipFill>
          <a:blip r:embed="rId3">
            <a:alphaModFix/>
          </a:blip>
          <a:stretch>
            <a:fillRect/>
          </a:stretch>
        </p:blipFill>
        <p:spPr>
          <a:xfrm>
            <a:off x="1277300" y="152400"/>
            <a:ext cx="6451601" cy="4838701"/>
          </a:xfrm>
          <a:prstGeom prst="rect">
            <a:avLst/>
          </a:prstGeom>
          <a:noFill/>
          <a:ln>
            <a:noFill/>
          </a:ln>
        </p:spPr>
      </p:pic>
      <p:sp>
        <p:nvSpPr>
          <p:cNvPr id="116" name="Google Shape;116;p24"/>
          <p:cNvSpPr/>
          <p:nvPr/>
        </p:nvSpPr>
        <p:spPr>
          <a:xfrm>
            <a:off x="1484700" y="2753575"/>
            <a:ext cx="2906400" cy="1858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5"/>
          <p:cNvPicPr preferRelativeResize="0"/>
          <p:nvPr/>
        </p:nvPicPr>
        <p:blipFill>
          <a:blip r:embed="rId3">
            <a:alphaModFix/>
          </a:blip>
          <a:stretch>
            <a:fillRect/>
          </a:stretch>
        </p:blipFill>
        <p:spPr>
          <a:xfrm>
            <a:off x="269013" y="152400"/>
            <a:ext cx="8605973"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 Edit Dublin Core to </a:t>
            </a:r>
            <a:r>
              <a:rPr lang="en"/>
              <a:t>C</a:t>
            </a:r>
            <a:r>
              <a:rPr lang="en"/>
              <a:t>ontextualize for the Digital Collection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id="131" name="Google Shape;131;p27"/>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132" name="Google Shape;132;p27"/>
          <p:cNvSpPr/>
          <p:nvPr/>
        </p:nvSpPr>
        <p:spPr>
          <a:xfrm>
            <a:off x="3289750" y="3485900"/>
            <a:ext cx="1206000" cy="100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8"/>
          <p:cNvPicPr preferRelativeResize="0"/>
          <p:nvPr/>
        </p:nvPicPr>
        <p:blipFill>
          <a:blip r:embed="rId3">
            <a:alphaModFix/>
          </a:blip>
          <a:stretch>
            <a:fillRect/>
          </a:stretch>
        </p:blipFill>
        <p:spPr>
          <a:xfrm>
            <a:off x="646200" y="152400"/>
            <a:ext cx="7851612"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4. Prepare Ingest Folders for DSpace</a:t>
            </a:r>
            <a:endParaRPr sz="3600"/>
          </a:p>
        </p:txBody>
      </p:sp>
      <p:sp>
        <p:nvSpPr>
          <p:cNvPr id="143" name="Google Shape;143;p29"/>
          <p:cNvSpPr txBox="1"/>
          <p:nvPr>
            <p:ph idx="1" type="subTitle"/>
          </p:nvPr>
        </p:nvSpPr>
        <p:spPr>
          <a:xfrm>
            <a:off x="311700" y="2834125"/>
            <a:ext cx="8520600" cy="200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Bitstream files are associated with metadata and are imported into DSpace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30"/>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149" name="Google Shape;149;p30"/>
          <p:cNvSpPr/>
          <p:nvPr/>
        </p:nvSpPr>
        <p:spPr>
          <a:xfrm>
            <a:off x="3186125" y="2836200"/>
            <a:ext cx="3133800" cy="2154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31"/>
          <p:cNvSpPr/>
          <p:nvPr/>
        </p:nvSpPr>
        <p:spPr>
          <a:xfrm>
            <a:off x="235400" y="1277100"/>
            <a:ext cx="1779678" cy="1217160"/>
          </a:xfrm>
          <a:prstGeom prst="flowChartDocumen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Item Metadata</a:t>
            </a:r>
            <a:endParaRPr/>
          </a:p>
          <a:p>
            <a:pPr indent="0" lvl="0" marL="0" rtl="0" algn="l">
              <a:spcBef>
                <a:spcPts val="0"/>
              </a:spcBef>
              <a:spcAft>
                <a:spcPts val="0"/>
              </a:spcAft>
              <a:buNone/>
            </a:pPr>
            <a:r>
              <a:rPr lang="en"/>
              <a:t>(CSV)</a:t>
            </a:r>
            <a:endParaRPr/>
          </a:p>
        </p:txBody>
      </p:sp>
      <p:sp>
        <p:nvSpPr>
          <p:cNvPr id="155" name="Google Shape;155;p31"/>
          <p:cNvSpPr/>
          <p:nvPr/>
        </p:nvSpPr>
        <p:spPr>
          <a:xfrm>
            <a:off x="2229900" y="3179575"/>
            <a:ext cx="2127492" cy="1431918"/>
          </a:xfrm>
          <a:prstGeom prst="flowChartMultidocumen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Digital Files</a:t>
            </a:r>
            <a:endParaRPr/>
          </a:p>
          <a:p>
            <a:pPr indent="0" lvl="0" marL="0" rtl="0" algn="l">
              <a:spcBef>
                <a:spcPts val="0"/>
              </a:spcBef>
              <a:spcAft>
                <a:spcPts val="0"/>
              </a:spcAft>
              <a:buNone/>
            </a:pPr>
            <a:r>
              <a:rPr lang="en"/>
              <a:t>(bitstreams)</a:t>
            </a:r>
            <a:endParaRPr/>
          </a:p>
        </p:txBody>
      </p:sp>
      <p:cxnSp>
        <p:nvCxnSpPr>
          <p:cNvPr id="156" name="Google Shape;156;p31"/>
          <p:cNvCxnSpPr>
            <a:stCxn id="154" idx="2"/>
            <a:endCxn id="155" idx="1"/>
          </p:cNvCxnSpPr>
          <p:nvPr/>
        </p:nvCxnSpPr>
        <p:spPr>
          <a:xfrm>
            <a:off x="1125239" y="2413792"/>
            <a:ext cx="1104600" cy="1481700"/>
          </a:xfrm>
          <a:prstGeom prst="straightConnector1">
            <a:avLst/>
          </a:prstGeom>
          <a:noFill/>
          <a:ln cap="flat" cmpd="sng" w="28575">
            <a:solidFill>
              <a:schemeClr val="dk2"/>
            </a:solidFill>
            <a:prstDash val="dot"/>
            <a:round/>
            <a:headEnd len="med" w="med" type="none"/>
            <a:tailEnd len="med" w="med" type="triangle"/>
          </a:ln>
        </p:spPr>
      </p:cxnSp>
      <p:sp>
        <p:nvSpPr>
          <p:cNvPr id="157" name="Google Shape;157;p31"/>
          <p:cNvSpPr/>
          <p:nvPr/>
        </p:nvSpPr>
        <p:spPr>
          <a:xfrm>
            <a:off x="4060750" y="980500"/>
            <a:ext cx="1411500" cy="10038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Simple Archive Format Ingest</a:t>
            </a:r>
            <a:endParaRPr/>
          </a:p>
        </p:txBody>
      </p:sp>
      <p:sp>
        <p:nvSpPr>
          <p:cNvPr id="158" name="Google Shape;158;p31"/>
          <p:cNvSpPr/>
          <p:nvPr/>
        </p:nvSpPr>
        <p:spPr>
          <a:xfrm>
            <a:off x="6617800" y="2044225"/>
            <a:ext cx="1922900" cy="1319425"/>
          </a:xfrm>
          <a:prstGeom prst="flowChartMagneticDisk">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DSpace</a:t>
            </a:r>
            <a:endParaRPr/>
          </a:p>
        </p:txBody>
      </p:sp>
      <p:cxnSp>
        <p:nvCxnSpPr>
          <p:cNvPr id="159" name="Google Shape;159;p31"/>
          <p:cNvCxnSpPr>
            <a:endCxn id="157" idx="1"/>
          </p:cNvCxnSpPr>
          <p:nvPr/>
        </p:nvCxnSpPr>
        <p:spPr>
          <a:xfrm flipH="1" rot="10800000">
            <a:off x="1974250" y="1482400"/>
            <a:ext cx="2086500" cy="357300"/>
          </a:xfrm>
          <a:prstGeom prst="straightConnector1">
            <a:avLst/>
          </a:prstGeom>
          <a:noFill/>
          <a:ln cap="flat" cmpd="sng" w="28575">
            <a:solidFill>
              <a:schemeClr val="dk2"/>
            </a:solidFill>
            <a:prstDash val="solid"/>
            <a:round/>
            <a:headEnd len="med" w="med" type="none"/>
            <a:tailEnd len="med" w="med" type="triangle"/>
          </a:ln>
        </p:spPr>
      </p:cxnSp>
      <p:cxnSp>
        <p:nvCxnSpPr>
          <p:cNvPr id="160" name="Google Shape;160;p31"/>
          <p:cNvCxnSpPr>
            <a:stCxn id="155" idx="0"/>
            <a:endCxn id="157" idx="2"/>
          </p:cNvCxnSpPr>
          <p:nvPr/>
        </p:nvCxnSpPr>
        <p:spPr>
          <a:xfrm flipH="1" rot="10800000">
            <a:off x="3440010" y="1984375"/>
            <a:ext cx="1326600" cy="1195200"/>
          </a:xfrm>
          <a:prstGeom prst="straightConnector1">
            <a:avLst/>
          </a:prstGeom>
          <a:noFill/>
          <a:ln cap="flat" cmpd="sng" w="28575">
            <a:solidFill>
              <a:schemeClr val="dk2"/>
            </a:solidFill>
            <a:prstDash val="solid"/>
            <a:round/>
            <a:headEnd len="med" w="med" type="none"/>
            <a:tailEnd len="med" w="med" type="triangle"/>
          </a:ln>
        </p:spPr>
      </p:cxnSp>
      <p:cxnSp>
        <p:nvCxnSpPr>
          <p:cNvPr id="161" name="Google Shape;161;p31"/>
          <p:cNvCxnSpPr>
            <a:stCxn id="157" idx="3"/>
            <a:endCxn id="158" idx="2"/>
          </p:cNvCxnSpPr>
          <p:nvPr/>
        </p:nvCxnSpPr>
        <p:spPr>
          <a:xfrm>
            <a:off x="5472250" y="1482400"/>
            <a:ext cx="1145700" cy="12216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DigitalGeorgetown is our repository</a:t>
            </a:r>
            <a:r>
              <a:rPr lang="en"/>
              <a:t> that hosts both institutional scholarship and digitized special collections materials; currently runs on </a:t>
            </a:r>
            <a:r>
              <a:rPr lang="en"/>
              <a:t>DSpace version 6.3</a:t>
            </a:r>
            <a:endParaRPr/>
          </a:p>
          <a:p>
            <a:pPr indent="0" lvl="0" marL="0" rtl="0" algn="l">
              <a:spcBef>
                <a:spcPts val="1600"/>
              </a:spcBef>
              <a:spcAft>
                <a:spcPts val="0"/>
              </a:spcAft>
              <a:buNone/>
            </a:pPr>
            <a:r>
              <a:rPr lang="en"/>
              <a:t>We migrated to ArchivesSpace from Archivist’s Toolkit and adopted the PUI in 2016; we updated to ArchivesSpace version 2.x in August 2017</a:t>
            </a:r>
            <a:endParaRPr/>
          </a:p>
          <a:p>
            <a:pPr indent="0" lvl="0" marL="0" rtl="0" algn="l">
              <a:spcBef>
                <a:spcPts val="1600"/>
              </a:spcBef>
              <a:spcAft>
                <a:spcPts val="1600"/>
              </a:spcAft>
              <a:buNone/>
            </a:pPr>
            <a:r>
              <a:rPr lang="en"/>
              <a:t>We developed a workflow in Fall 2018 that harvests EAD metadata from ArchivesSpace and converts it to Dublin Core metadata for digitized archival materials hosted in our DSpace repository.  We then create digital object records in ArchivesSpace that link back to the digital surrogates of items in DSpace. This workflow </a:t>
            </a:r>
            <a:r>
              <a:rPr lang="en"/>
              <a:t>expedites the process of creating digital object records, which in the ArchivesSpace data model are linked to archival object records as instances.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 View Bitstreams (Digital Objects) in DSpace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33"/>
          <p:cNvPicPr preferRelativeResize="0"/>
          <p:nvPr/>
        </p:nvPicPr>
        <p:blipFill>
          <a:blip r:embed="rId3">
            <a:alphaModFix/>
          </a:blip>
          <a:stretch>
            <a:fillRect/>
          </a:stretch>
        </p:blipFill>
        <p:spPr>
          <a:xfrm>
            <a:off x="1469725" y="152400"/>
            <a:ext cx="6451601" cy="4838701"/>
          </a:xfrm>
          <a:prstGeom prst="rect">
            <a:avLst/>
          </a:prstGeom>
          <a:noFill/>
          <a:ln>
            <a:noFill/>
          </a:ln>
        </p:spPr>
      </p:pic>
      <p:sp>
        <p:nvSpPr>
          <p:cNvPr id="172" name="Google Shape;172;p33"/>
          <p:cNvSpPr/>
          <p:nvPr/>
        </p:nvSpPr>
        <p:spPr>
          <a:xfrm>
            <a:off x="4572000" y="4034725"/>
            <a:ext cx="1545300" cy="1032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34"/>
          <p:cNvPicPr preferRelativeResize="0"/>
          <p:nvPr/>
        </p:nvPicPr>
        <p:blipFill>
          <a:blip r:embed="rId3">
            <a:alphaModFix/>
          </a:blip>
          <a:stretch>
            <a:fillRect/>
          </a:stretch>
        </p:blipFill>
        <p:spPr>
          <a:xfrm>
            <a:off x="152400" y="668863"/>
            <a:ext cx="8839200" cy="38057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6. Export Item Metadata with Bitstream URL’s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Google Shape;187;p36"/>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188" name="Google Shape;188;p36"/>
          <p:cNvSpPr/>
          <p:nvPr/>
        </p:nvSpPr>
        <p:spPr>
          <a:xfrm>
            <a:off x="6322150" y="2519250"/>
            <a:ext cx="1284900" cy="1809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Google Shape;193;p37"/>
          <p:cNvPicPr preferRelativeResize="0"/>
          <p:nvPr/>
        </p:nvPicPr>
        <p:blipFill>
          <a:blip r:embed="rId3">
            <a:alphaModFix/>
          </a:blip>
          <a:stretch>
            <a:fillRect/>
          </a:stretch>
        </p:blipFill>
        <p:spPr>
          <a:xfrm>
            <a:off x="152400" y="528000"/>
            <a:ext cx="8839198" cy="40874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8"/>
          <p:cNvSpPr txBox="1"/>
          <p:nvPr>
            <p:ph type="ctrTitle"/>
          </p:nvPr>
        </p:nvSpPr>
        <p:spPr>
          <a:xfrm>
            <a:off x="311700" y="1132300"/>
            <a:ext cx="8520600" cy="196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7. Merge report data with EAD file to generate an Excel import file</a:t>
            </a:r>
            <a:endParaRPr sz="3600"/>
          </a:p>
        </p:txBody>
      </p:sp>
      <p:sp>
        <p:nvSpPr>
          <p:cNvPr id="199" name="Google Shape;199;p38"/>
          <p:cNvSpPr txBox="1"/>
          <p:nvPr>
            <p:ph idx="1" type="subTitle"/>
          </p:nvPr>
        </p:nvSpPr>
        <p:spPr>
          <a:xfrm>
            <a:off x="311700" y="3271125"/>
            <a:ext cx="8520600" cy="57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merge can be performed on AS refid (if available) or on Title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9"/>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205" name="Google Shape;205;p39"/>
          <p:cNvSpPr/>
          <p:nvPr/>
        </p:nvSpPr>
        <p:spPr>
          <a:xfrm>
            <a:off x="6247975" y="475650"/>
            <a:ext cx="1482600" cy="2866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40"/>
          <p:cNvPicPr preferRelativeResize="0"/>
          <p:nvPr/>
        </p:nvPicPr>
        <p:blipFill>
          <a:blip r:embed="rId3">
            <a:alphaModFix/>
          </a:blip>
          <a:stretch>
            <a:fillRect/>
          </a:stretch>
        </p:blipFill>
        <p:spPr>
          <a:xfrm>
            <a:off x="1024438" y="196800"/>
            <a:ext cx="7095129" cy="4838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4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8. Review the generated Excel file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Patron needs</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ArchivesSpace presents a hierarchical navigation and view of archival collections</a:t>
            </a:r>
            <a:endParaRPr/>
          </a:p>
          <a:p>
            <a:pPr indent="0" lvl="0" marL="0" rtl="0" algn="l">
              <a:spcBef>
                <a:spcPts val="1600"/>
              </a:spcBef>
              <a:spcAft>
                <a:spcPts val="0"/>
              </a:spcAft>
              <a:buNone/>
            </a:pPr>
            <a:r>
              <a:rPr lang="en"/>
              <a:t>DSpace presents digital images of individual items within an archival collection</a:t>
            </a:r>
            <a:endParaRPr/>
          </a:p>
          <a:p>
            <a:pPr indent="0" lvl="0" marL="0" rtl="0" algn="l">
              <a:spcBef>
                <a:spcPts val="1600"/>
              </a:spcBef>
              <a:spcAft>
                <a:spcPts val="0"/>
              </a:spcAft>
              <a:buNone/>
            </a:pPr>
            <a:r>
              <a:rPr lang="en"/>
              <a:t>Patrons need to be able to browse the hierarchy of an </a:t>
            </a:r>
            <a:r>
              <a:rPr lang="en"/>
              <a:t>archival</a:t>
            </a:r>
            <a:r>
              <a:rPr lang="en"/>
              <a:t> collection in ArchivesSpace and be provided with links to view individual digital objects and their associated item-level metadata (when available) in our DSpace repository.</a:t>
            </a:r>
            <a:endParaRPr/>
          </a:p>
          <a:p>
            <a:pPr indent="0" lvl="0" marL="0" rtl="0" algn="l">
              <a:spcBef>
                <a:spcPts val="1600"/>
              </a:spcBef>
              <a:spcAft>
                <a:spcPts val="1600"/>
              </a:spcAft>
              <a:buNone/>
            </a:pPr>
            <a:r>
              <a:rPr lang="en"/>
              <a:t>This workflow enables that process and creates bidirectional links between the ArchivesSpace public user interface and the DSpace repository interface.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42"/>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221" name="Google Shape;221;p42"/>
          <p:cNvSpPr/>
          <p:nvPr/>
        </p:nvSpPr>
        <p:spPr>
          <a:xfrm>
            <a:off x="6270175" y="505250"/>
            <a:ext cx="1482600" cy="830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43"/>
          <p:cNvPicPr preferRelativeResize="0"/>
          <p:nvPr/>
        </p:nvPicPr>
        <p:blipFill>
          <a:blip r:embed="rId3">
            <a:alphaModFix/>
          </a:blip>
          <a:stretch>
            <a:fillRect/>
          </a:stretch>
        </p:blipFill>
        <p:spPr>
          <a:xfrm>
            <a:off x="152400" y="372125"/>
            <a:ext cx="8839203" cy="43992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4"/>
          <p:cNvSpPr txBox="1"/>
          <p:nvPr>
            <p:ph type="ctrTitle"/>
          </p:nvPr>
        </p:nvSpPr>
        <p:spPr>
          <a:xfrm>
            <a:off x="311700" y="744575"/>
            <a:ext cx="8520600" cy="260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9.</a:t>
            </a:r>
            <a:r>
              <a:rPr lang="en" sz="3600"/>
              <a:t> Import the Excel file with the Harvard Plugin</a:t>
            </a:r>
            <a:endParaRPr sz="3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45"/>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237" name="Google Shape;237;p45"/>
          <p:cNvSpPr/>
          <p:nvPr/>
        </p:nvSpPr>
        <p:spPr>
          <a:xfrm>
            <a:off x="4696100" y="302575"/>
            <a:ext cx="2945700" cy="1047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5"/>
          <p:cNvSpPr/>
          <p:nvPr/>
        </p:nvSpPr>
        <p:spPr>
          <a:xfrm>
            <a:off x="3697625" y="1350475"/>
            <a:ext cx="1591500" cy="1047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5"/>
          <p:cNvSpPr/>
          <p:nvPr/>
        </p:nvSpPr>
        <p:spPr>
          <a:xfrm>
            <a:off x="2106125" y="691700"/>
            <a:ext cx="1591500" cy="1047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46"/>
          <p:cNvPicPr preferRelativeResize="0"/>
          <p:nvPr/>
        </p:nvPicPr>
        <p:blipFill>
          <a:blip r:embed="rId3">
            <a:alphaModFix/>
          </a:blip>
          <a:stretch>
            <a:fillRect/>
          </a:stretch>
        </p:blipFill>
        <p:spPr>
          <a:xfrm>
            <a:off x="813950" y="152400"/>
            <a:ext cx="7516088" cy="48387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47"/>
          <p:cNvPicPr preferRelativeResize="0"/>
          <p:nvPr/>
        </p:nvPicPr>
        <p:blipFill>
          <a:blip r:embed="rId3">
            <a:alphaModFix/>
          </a:blip>
          <a:stretch>
            <a:fillRect/>
          </a:stretch>
        </p:blipFill>
        <p:spPr>
          <a:xfrm>
            <a:off x="813950" y="152400"/>
            <a:ext cx="7516088" cy="48387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id="254" name="Google Shape;254;p48"/>
          <p:cNvPicPr preferRelativeResize="0"/>
          <p:nvPr/>
        </p:nvPicPr>
        <p:blipFill>
          <a:blip r:embed="rId3">
            <a:alphaModFix/>
          </a:blip>
          <a:stretch>
            <a:fillRect/>
          </a:stretch>
        </p:blipFill>
        <p:spPr>
          <a:xfrm>
            <a:off x="271450" y="152400"/>
            <a:ext cx="8601093"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10. View the Digital Objects in the ArchivesSpace PUI</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50"/>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265" name="Google Shape;265;p50"/>
          <p:cNvSpPr/>
          <p:nvPr/>
        </p:nvSpPr>
        <p:spPr>
          <a:xfrm>
            <a:off x="3608625" y="1433600"/>
            <a:ext cx="1516500" cy="879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51"/>
          <p:cNvPicPr preferRelativeResize="0"/>
          <p:nvPr/>
        </p:nvPicPr>
        <p:blipFill>
          <a:blip r:embed="rId3">
            <a:alphaModFix/>
          </a:blip>
          <a:stretch>
            <a:fillRect/>
          </a:stretch>
        </p:blipFill>
        <p:spPr>
          <a:xfrm>
            <a:off x="271400" y="152400"/>
            <a:ext cx="8601191"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Workflow tools</a:t>
            </a:r>
            <a:endParaRPr/>
          </a:p>
        </p:txBody>
      </p:sp>
      <p:sp>
        <p:nvSpPr>
          <p:cNvPr id="73" name="Google Shape;73;p16"/>
          <p:cNvSpPr txBox="1"/>
          <p:nvPr>
            <p:ph idx="1" type="body"/>
          </p:nvPr>
        </p:nvSpPr>
        <p:spPr>
          <a:xfrm>
            <a:off x="198925" y="1152475"/>
            <a:ext cx="8704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3"/>
              </a:rPr>
              <a:t>File Analyzer</a:t>
            </a:r>
            <a:r>
              <a:rPr lang="en"/>
              <a:t> (open source program developed by Georgetown’s Library IT Department) for converting ArchivesSpace EAD XML metadata into Dublin Core</a:t>
            </a:r>
            <a:endParaRPr/>
          </a:p>
          <a:p>
            <a:pPr indent="0" lvl="0" marL="0" rtl="0" algn="l">
              <a:spcBef>
                <a:spcPts val="1600"/>
              </a:spcBef>
              <a:spcAft>
                <a:spcPts val="0"/>
              </a:spcAft>
              <a:buNone/>
            </a:pPr>
            <a:r>
              <a:rPr lang="en"/>
              <a:t>Excel and Google sheets for editing and adding to item-level Dublin Core metadata</a:t>
            </a:r>
            <a:endParaRPr/>
          </a:p>
          <a:p>
            <a:pPr indent="0" lvl="0" marL="0" rtl="0" algn="l">
              <a:spcBef>
                <a:spcPts val="1600"/>
              </a:spcBef>
              <a:spcAft>
                <a:spcPts val="0"/>
              </a:spcAft>
              <a:buNone/>
            </a:pPr>
            <a:r>
              <a:rPr lang="en" u="sng">
                <a:solidFill>
                  <a:schemeClr val="hlink"/>
                </a:solidFill>
                <a:hlinkClick r:id="rId4"/>
              </a:rPr>
              <a:t>DSpace ingest tools</a:t>
            </a:r>
            <a:r>
              <a:rPr lang="en"/>
              <a:t> for batch uploading digital objects and their metadata</a:t>
            </a:r>
            <a:endParaRPr/>
          </a:p>
          <a:p>
            <a:pPr indent="0" lvl="0" marL="0" rtl="0" algn="l">
              <a:spcBef>
                <a:spcPts val="1600"/>
              </a:spcBef>
              <a:spcAft>
                <a:spcPts val="0"/>
              </a:spcAft>
              <a:buNone/>
            </a:pPr>
            <a:r>
              <a:rPr lang="en" u="sng">
                <a:solidFill>
                  <a:schemeClr val="hlink"/>
                </a:solidFill>
                <a:hlinkClick r:id="rId5"/>
              </a:rPr>
              <a:t>DSpace report tools </a:t>
            </a:r>
            <a:r>
              <a:rPr lang="en"/>
              <a:t>for exporting digital object and thumbnail URLs</a:t>
            </a:r>
            <a:endParaRPr/>
          </a:p>
          <a:p>
            <a:pPr indent="0" lvl="0" marL="0" rtl="0" algn="l">
              <a:spcBef>
                <a:spcPts val="1600"/>
              </a:spcBef>
              <a:spcAft>
                <a:spcPts val="0"/>
              </a:spcAft>
              <a:buClr>
                <a:schemeClr val="dk1"/>
              </a:buClr>
              <a:buSzPts val="1100"/>
              <a:buFont typeface="Arial"/>
              <a:buNone/>
            </a:pPr>
            <a:r>
              <a:rPr lang="en" u="sng">
                <a:solidFill>
                  <a:schemeClr val="hlink"/>
                </a:solidFill>
                <a:hlinkClick r:id="rId6"/>
              </a:rPr>
              <a:t>Harvard’s Excel Import Plugin</a:t>
            </a:r>
            <a:r>
              <a:rPr lang="en"/>
              <a:t> for creating digital object records in ArchivesSpace</a:t>
            </a:r>
            <a:endParaRPr/>
          </a:p>
          <a:p>
            <a:pPr indent="0" lvl="0" marL="0" rtl="0" algn="l">
              <a:spcBef>
                <a:spcPts val="1600"/>
              </a:spcBef>
              <a:spcAft>
                <a:spcPts val="1600"/>
              </a:spcAft>
              <a:buClr>
                <a:schemeClr val="dk1"/>
              </a:buClr>
              <a:buSzPts val="1100"/>
              <a:buFont typeface="Arial"/>
              <a:buNone/>
            </a:pPr>
            <a:r>
              <a:rPr lang="en"/>
              <a:t>*All links and documentation for this workflow are available at </a:t>
            </a:r>
            <a:r>
              <a:rPr lang="en" u="sng">
                <a:solidFill>
                  <a:schemeClr val="hlink"/>
                </a:solidFill>
                <a:hlinkClick r:id="rId7"/>
              </a:rPr>
              <a:t>http://bit.ly/as2dspace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52"/>
          <p:cNvPicPr preferRelativeResize="0"/>
          <p:nvPr/>
        </p:nvPicPr>
        <p:blipFill>
          <a:blip r:embed="rId3">
            <a:alphaModFix/>
          </a:blip>
          <a:stretch>
            <a:fillRect/>
          </a:stretch>
        </p:blipFill>
        <p:spPr>
          <a:xfrm>
            <a:off x="403650" y="152400"/>
            <a:ext cx="8336688" cy="48387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281" name="Google Shape;281;p53"/>
          <p:cNvSpPr txBox="1"/>
          <p:nvPr>
            <p:ph idx="1" type="body"/>
          </p:nvPr>
        </p:nvSpPr>
        <p:spPr>
          <a:xfrm>
            <a:off x="311700" y="1265525"/>
            <a:ext cx="8520600" cy="330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implemented this entire workflow for one digitized archival collection in production as a pilot project (the example we have demonstrated today).</a:t>
            </a:r>
            <a:endParaRPr/>
          </a:p>
          <a:p>
            <a:pPr indent="0" lvl="0" marL="0" rtl="0" algn="l">
              <a:spcBef>
                <a:spcPts val="1600"/>
              </a:spcBef>
              <a:spcAft>
                <a:spcPts val="0"/>
              </a:spcAft>
              <a:buNone/>
            </a:pPr>
            <a:r>
              <a:rPr lang="en"/>
              <a:t>We are actively continuing to refine our processes and tools as we roll this out for newly digitized archival collections that are described in ArchivesSpace.</a:t>
            </a:r>
            <a:endParaRPr/>
          </a:p>
          <a:p>
            <a:pPr indent="0" lvl="0" marL="0" rtl="0" algn="l">
              <a:spcBef>
                <a:spcPts val="1600"/>
              </a:spcBef>
              <a:spcAft>
                <a:spcPts val="0"/>
              </a:spcAft>
              <a:buNone/>
            </a:pPr>
            <a:r>
              <a:rPr lang="en"/>
              <a:t>We plan to revisit collections that have been digitized and available in our DSpace repository for a while, to add in the digital object links to the collections’ finding aids in ArchivesSpace.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information</a:t>
            </a:r>
            <a:endParaRPr/>
          </a:p>
        </p:txBody>
      </p:sp>
      <p:sp>
        <p:nvSpPr>
          <p:cNvPr id="287" name="Google Shape;287;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this example archival collection in our ArchivesSpace user interface: </a:t>
            </a:r>
            <a:r>
              <a:rPr lang="en" u="sng">
                <a:solidFill>
                  <a:schemeClr val="hlink"/>
                </a:solidFill>
                <a:hlinkClick r:id="rId3"/>
              </a:rPr>
              <a:t>https://findingaids.library.georgetown.edu/repositories/12/resources/12157</a:t>
            </a:r>
            <a:endParaRPr/>
          </a:p>
          <a:p>
            <a:pPr indent="0" lvl="0" marL="0" rtl="0" algn="l">
              <a:spcBef>
                <a:spcPts val="1600"/>
              </a:spcBef>
              <a:spcAft>
                <a:spcPts val="0"/>
              </a:spcAft>
              <a:buNone/>
            </a:pPr>
            <a:r>
              <a:rPr lang="en"/>
              <a:t>View this example digital collection in our DSpace repository: </a:t>
            </a:r>
            <a:r>
              <a:rPr lang="en" u="sng">
                <a:solidFill>
                  <a:schemeClr val="hlink"/>
                </a:solidFill>
                <a:hlinkClick r:id="rId4"/>
              </a:rPr>
              <a:t>https://repository.library.georgetown.edu/handle/10822/1045094</a:t>
            </a:r>
            <a:endParaRPr/>
          </a:p>
          <a:p>
            <a:pPr indent="0" lvl="0" marL="0" rtl="0" algn="l">
              <a:spcBef>
                <a:spcPts val="1600"/>
              </a:spcBef>
              <a:spcAft>
                <a:spcPts val="0"/>
              </a:spcAft>
              <a:buNone/>
            </a:pPr>
            <a:r>
              <a:rPr lang="en"/>
              <a:t>GitHub documentation with links to the tools we have demonstrated:			</a:t>
            </a:r>
            <a:r>
              <a:rPr lang="en" u="sng">
                <a:solidFill>
                  <a:schemeClr val="hlink"/>
                </a:solidFill>
                <a:hlinkClick r:id="rId5"/>
              </a:rPr>
              <a:t>http://bit.ly/as2dspace</a:t>
            </a:r>
            <a:endParaRPr/>
          </a:p>
          <a:p>
            <a:pPr indent="0" lvl="0" marL="0" rtl="0" algn="l">
              <a:spcBef>
                <a:spcPts val="1600"/>
              </a:spcBef>
              <a:spcAft>
                <a:spcPts val="0"/>
              </a:spcAft>
              <a:buNone/>
            </a:pPr>
            <a:r>
              <a:rPr lang="en"/>
              <a:t>Contact us!									</a:t>
            </a:r>
            <a:r>
              <a:rPr lang="en" u="sng">
                <a:solidFill>
                  <a:schemeClr val="hlink"/>
                </a:solidFill>
                <a:hlinkClick r:id="rId6"/>
              </a:rPr>
              <a:t>digitalscholarship@georgetown.edu</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ctrTitle"/>
          </p:nvPr>
        </p:nvSpPr>
        <p:spPr>
          <a:xfrm>
            <a:off x="311700" y="744575"/>
            <a:ext cx="8520600" cy="15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Workflow Demo</a:t>
            </a:r>
            <a:endParaRPr/>
          </a:p>
        </p:txBody>
      </p:sp>
      <p:sp>
        <p:nvSpPr>
          <p:cNvPr id="79" name="Google Shape;79;p17"/>
          <p:cNvSpPr txBox="1"/>
          <p:nvPr>
            <p:ph idx="1" type="subTitle"/>
          </p:nvPr>
        </p:nvSpPr>
        <p:spPr>
          <a:xfrm>
            <a:off x="311700" y="2531050"/>
            <a:ext cx="8520600" cy="109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 the following slides, we will quickly go through each step of the following workflow diagram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1346200" y="152400"/>
            <a:ext cx="6451601"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457200" lvl="0" marL="457200" rtl="0" algn="ctr">
              <a:spcBef>
                <a:spcPts val="0"/>
              </a:spcBef>
              <a:spcAft>
                <a:spcPts val="0"/>
              </a:spcAft>
              <a:buSzPts val="3600"/>
              <a:buAutoNum type="arabicPeriod"/>
            </a:pPr>
            <a:r>
              <a:rPr lang="en"/>
              <a:t>Export EAD for an ArchivesSpace Collection Record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20"/>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95" name="Google Shape;95;p20"/>
          <p:cNvSpPr/>
          <p:nvPr/>
        </p:nvSpPr>
        <p:spPr>
          <a:xfrm>
            <a:off x="1532625" y="245800"/>
            <a:ext cx="2026500" cy="3242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717588" y="152400"/>
            <a:ext cx="7708829"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