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280a89dd5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280a89dd5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280a89dd5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280a89dd5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1e53512f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1e53512f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280a89dd5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280a89dd5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1e53512f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1e53512f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1b2ff458a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1b2ff458a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2687335f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2687335f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280a89dd5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280a89dd5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2687335f0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2687335f0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280a89dd5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280a89dd5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519af62f5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519af62f5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2687335f0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2687335f0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280a89dd5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280a89dd5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2687335f0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2687335f0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19af62f5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519af62f5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4c14d4e3d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4c14d4e3d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1b2ff458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1b2ff458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280a89dd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280a89dd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1e53512f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1e53512f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280a89dd5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280a89dd5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1e53512f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1e53512f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280a89dd5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280a89dd5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1e53512f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1e53512f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11"/>
          <p:cNvSpPr txBox="1"/>
          <p:nvPr>
            <p:ph idx="12" type="sldNum"/>
          </p:nvPr>
        </p:nvSpPr>
        <p:spPr>
          <a:xfrm>
            <a:off x="6791800" y="4792900"/>
            <a:ext cx="22293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idx="12" type="sldNum"/>
          </p:nvPr>
        </p:nvSpPr>
        <p:spPr>
          <a:xfrm>
            <a:off x="6791800" y="4792900"/>
            <a:ext cx="22293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6791800" y="4792900"/>
            <a:ext cx="22293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6791800" y="4792900"/>
            <a:ext cx="22293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2" type="sldNum"/>
          </p:nvPr>
        </p:nvSpPr>
        <p:spPr>
          <a:xfrm>
            <a:off x="6791800" y="4792900"/>
            <a:ext cx="22293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" name="Google Shape;28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6791800" y="4792900"/>
            <a:ext cx="22293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2" name="Google Shape;32;p8"/>
          <p:cNvSpPr txBox="1"/>
          <p:nvPr>
            <p:ph idx="12" type="sldNum"/>
          </p:nvPr>
        </p:nvSpPr>
        <p:spPr>
          <a:xfrm>
            <a:off x="6791800" y="4792900"/>
            <a:ext cx="22293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6" name="Google Shape;36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7" name="Google Shape;37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2" type="sldNum"/>
          </p:nvPr>
        </p:nvSpPr>
        <p:spPr>
          <a:xfrm>
            <a:off x="6791800" y="4792900"/>
            <a:ext cx="22293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1" name="Google Shape;41;p10"/>
          <p:cNvSpPr txBox="1"/>
          <p:nvPr>
            <p:ph idx="12" type="sldNum"/>
          </p:nvPr>
        </p:nvSpPr>
        <p:spPr>
          <a:xfrm>
            <a:off x="6791800" y="4792900"/>
            <a:ext cx="22293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hyperlink" Target="http://bit.ly/as2dspace" TargetMode="Externa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/>
        </p:nvSpPr>
        <p:spPr>
          <a:xfrm>
            <a:off x="6813975" y="4765950"/>
            <a:ext cx="2106900" cy="2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980000"/>
                </a:solidFill>
                <a:hlinkClick r:id="rId1"/>
              </a:rPr>
              <a:t>http://bit.ly/as2dspace</a:t>
            </a:r>
            <a:endParaRPr b="1">
              <a:solidFill>
                <a:srgbClr val="98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github.com/terrywbrady/info" TargetMode="External"/><Relationship Id="rId4" Type="http://schemas.openxmlformats.org/officeDocument/2006/relationships/hyperlink" Target="http://bit.ly/as2dspace" TargetMode="External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github.com/Georgetown-University-Libraries/File-Analyzer" TargetMode="External"/><Relationship Id="rId4" Type="http://schemas.openxmlformats.org/officeDocument/2006/relationships/hyperlink" Target="https://wiki.duraspace.org/display/DSDOC6x/Importing+and+Exporting+Items+via+Simple+Archive+Format" TargetMode="External"/><Relationship Id="rId5" Type="http://schemas.openxmlformats.org/officeDocument/2006/relationships/hyperlink" Target="https://wiki.duraspace.org/display/DSDOC6x/REST+Based+Quality+Control+Reports" TargetMode="External"/><Relationship Id="rId6" Type="http://schemas.openxmlformats.org/officeDocument/2006/relationships/hyperlink" Target="https://github.com/harvard-library/aspace-import-excel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findingaids.library.georgetown.edu/repositories/12/resources/12157" TargetMode="External"/><Relationship Id="rId4" Type="http://schemas.openxmlformats.org/officeDocument/2006/relationships/hyperlink" Target="https://repository.library.georgetown.edu/handle/10822/1045094" TargetMode="External"/><Relationship Id="rId5" Type="http://schemas.openxmlformats.org/officeDocument/2006/relationships/hyperlink" Target="mailto:digitalscholarship@georgetown.edu" TargetMode="External"/><Relationship Id="rId6" Type="http://schemas.openxmlformats.org/officeDocument/2006/relationships/hyperlink" Target="https://github.com/terrywbrady/info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ctrTitle"/>
          </p:nvPr>
        </p:nvSpPr>
        <p:spPr>
          <a:xfrm>
            <a:off x="311700" y="744575"/>
            <a:ext cx="8520600" cy="126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Linking ArchivesSpace Hierarchy to DSpace Digital Objects</a:t>
            </a:r>
            <a:endParaRPr sz="3600"/>
          </a:p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311700" y="21754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Terry Brady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Georgetown University Library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https://github.com/terrywbrady/info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http://bit.ly/as2dspace</a:t>
            </a:r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948" y="4043750"/>
            <a:ext cx="2091575" cy="948050"/>
          </a:xfrm>
          <a:prstGeom prst="rect">
            <a:avLst/>
          </a:prstGeom>
          <a:noFill/>
          <a:ln cap="flat" cmpd="sng" w="38100">
            <a:solidFill>
              <a:srgbClr val="222222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type="ctrTitle"/>
          </p:nvPr>
        </p:nvSpPr>
        <p:spPr>
          <a:xfrm>
            <a:off x="311700" y="744575"/>
            <a:ext cx="8520600" cy="63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4. Prepare Ingest Folders for DSpace</a:t>
            </a:r>
            <a:endParaRPr sz="3600"/>
          </a:p>
        </p:txBody>
      </p:sp>
      <p:sp>
        <p:nvSpPr>
          <p:cNvPr id="109" name="Google Shape;109;p22"/>
          <p:cNvSpPr txBox="1"/>
          <p:nvPr>
            <p:ph idx="1" type="subTitle"/>
          </p:nvPr>
        </p:nvSpPr>
        <p:spPr>
          <a:xfrm>
            <a:off x="311700" y="4047475"/>
            <a:ext cx="8520600" cy="7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files are associated with metadata and are imported into DSpace</a:t>
            </a:r>
            <a:endParaRPr/>
          </a:p>
        </p:txBody>
      </p:sp>
      <p:sp>
        <p:nvSpPr>
          <p:cNvPr id="110" name="Google Shape;110;p22"/>
          <p:cNvSpPr/>
          <p:nvPr/>
        </p:nvSpPr>
        <p:spPr>
          <a:xfrm>
            <a:off x="235400" y="1792504"/>
            <a:ext cx="1779678" cy="701730"/>
          </a:xfrm>
          <a:prstGeom prst="flowChartDocument">
            <a:avLst/>
          </a:prstGeom>
          <a:solidFill>
            <a:srgbClr val="FCE5CD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Item Metadata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(CSV)</a:t>
            </a:r>
            <a:endParaRPr/>
          </a:p>
        </p:txBody>
      </p:sp>
      <p:sp>
        <p:nvSpPr>
          <p:cNvPr id="111" name="Google Shape;111;p22"/>
          <p:cNvSpPr/>
          <p:nvPr/>
        </p:nvSpPr>
        <p:spPr>
          <a:xfrm>
            <a:off x="1708650" y="3037873"/>
            <a:ext cx="2127492" cy="939870"/>
          </a:xfrm>
          <a:prstGeom prst="flowChartMultidocument">
            <a:avLst/>
          </a:prstGeom>
          <a:solidFill>
            <a:srgbClr val="FCE5CD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Files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(bitstreams)</a:t>
            </a:r>
            <a:endParaRPr/>
          </a:p>
        </p:txBody>
      </p:sp>
      <p:cxnSp>
        <p:nvCxnSpPr>
          <p:cNvPr id="112" name="Google Shape;112;p22"/>
          <p:cNvCxnSpPr>
            <a:stCxn id="110" idx="2"/>
            <a:endCxn id="111" idx="1"/>
          </p:cNvCxnSpPr>
          <p:nvPr/>
        </p:nvCxnSpPr>
        <p:spPr>
          <a:xfrm>
            <a:off x="1125239" y="2447842"/>
            <a:ext cx="583500" cy="10599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13" name="Google Shape;113;p22"/>
          <p:cNvSpPr/>
          <p:nvPr/>
        </p:nvSpPr>
        <p:spPr>
          <a:xfrm>
            <a:off x="2471350" y="1725400"/>
            <a:ext cx="1586100" cy="639900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File Analyzer</a:t>
            </a:r>
            <a:endParaRPr/>
          </a:p>
        </p:txBody>
      </p:sp>
      <p:sp>
        <p:nvSpPr>
          <p:cNvPr id="114" name="Google Shape;114;p22"/>
          <p:cNvSpPr/>
          <p:nvPr/>
        </p:nvSpPr>
        <p:spPr>
          <a:xfrm>
            <a:off x="6617800" y="2572850"/>
            <a:ext cx="1922900" cy="790800"/>
          </a:xfrm>
          <a:prstGeom prst="flowChartMagneticDisk">
            <a:avLst/>
          </a:prstGeom>
          <a:solidFill>
            <a:srgbClr val="D9D2E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DSpace</a:t>
            </a:r>
            <a:endParaRPr/>
          </a:p>
        </p:txBody>
      </p:sp>
      <p:cxnSp>
        <p:nvCxnSpPr>
          <p:cNvPr id="115" name="Google Shape;115;p22"/>
          <p:cNvCxnSpPr>
            <a:stCxn id="110" idx="3"/>
            <a:endCxn id="113" idx="1"/>
          </p:cNvCxnSpPr>
          <p:nvPr/>
        </p:nvCxnSpPr>
        <p:spPr>
          <a:xfrm flipH="1" rot="10800000">
            <a:off x="2015078" y="2045269"/>
            <a:ext cx="456300" cy="981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6" name="Google Shape;116;p22"/>
          <p:cNvCxnSpPr>
            <a:stCxn id="111" idx="0"/>
            <a:endCxn id="113" idx="2"/>
          </p:cNvCxnSpPr>
          <p:nvPr/>
        </p:nvCxnSpPr>
        <p:spPr>
          <a:xfrm flipH="1" rot="10800000">
            <a:off x="2918760" y="2365273"/>
            <a:ext cx="345600" cy="6726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" name="Google Shape;117;p22"/>
          <p:cNvCxnSpPr>
            <a:stCxn id="118" idx="2"/>
            <a:endCxn id="114" idx="2"/>
          </p:cNvCxnSpPr>
          <p:nvPr/>
        </p:nvCxnSpPr>
        <p:spPr>
          <a:xfrm>
            <a:off x="5663025" y="2329702"/>
            <a:ext cx="954900" cy="6384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8" name="Google Shape;118;p22"/>
          <p:cNvSpPr/>
          <p:nvPr/>
        </p:nvSpPr>
        <p:spPr>
          <a:xfrm>
            <a:off x="4870975" y="1425425"/>
            <a:ext cx="1839996" cy="939870"/>
          </a:xfrm>
          <a:prstGeom prst="flowChartMultidocument">
            <a:avLst/>
          </a:prstGeom>
          <a:solidFill>
            <a:srgbClr val="00FF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Simple Archive Format Ingest Folder</a:t>
            </a:r>
            <a:endParaRPr/>
          </a:p>
        </p:txBody>
      </p:sp>
      <p:cxnSp>
        <p:nvCxnSpPr>
          <p:cNvPr id="119" name="Google Shape;119;p22"/>
          <p:cNvCxnSpPr>
            <a:stCxn id="113" idx="3"/>
            <a:endCxn id="118" idx="1"/>
          </p:cNvCxnSpPr>
          <p:nvPr/>
        </p:nvCxnSpPr>
        <p:spPr>
          <a:xfrm flipH="1" rot="10800000">
            <a:off x="4057450" y="1895350"/>
            <a:ext cx="813600" cy="1500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 View Bitstreams (Digital Objects) in DSpace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68863"/>
            <a:ext cx="8839200" cy="3805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311700" y="375825"/>
            <a:ext cx="8520600" cy="439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 Export Item Metadata with Bitstream URL’s using DSpace 6 Report Tools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DSpace Bitstream URL’s will become ArchivesSpace Digital Archival Object (DAO) Links</a:t>
            </a:r>
            <a:endParaRPr sz="3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28000"/>
            <a:ext cx="8839198" cy="4087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>
            <p:ph type="ctrTitle"/>
          </p:nvPr>
        </p:nvSpPr>
        <p:spPr>
          <a:xfrm>
            <a:off x="311700" y="1132300"/>
            <a:ext cx="8520600" cy="196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7. Merge report data with EAD file to generate an Excel import file</a:t>
            </a:r>
            <a:endParaRPr sz="3600"/>
          </a:p>
        </p:txBody>
      </p:sp>
      <p:sp>
        <p:nvSpPr>
          <p:cNvPr id="145" name="Google Shape;145;p27"/>
          <p:cNvSpPr txBox="1"/>
          <p:nvPr>
            <p:ph idx="1" type="subTitle"/>
          </p:nvPr>
        </p:nvSpPr>
        <p:spPr>
          <a:xfrm>
            <a:off x="311700" y="3271125"/>
            <a:ext cx="8520600" cy="5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merge can be performed on AS refid (if available) or on Title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450" y="196800"/>
            <a:ext cx="6831599" cy="465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8. Review the generated Excel file</a:t>
            </a:r>
            <a:endParaRPr/>
          </a:p>
        </p:txBody>
      </p:sp>
      <p:sp>
        <p:nvSpPr>
          <p:cNvPr id="156" name="Google Shape;156;p29"/>
          <p:cNvSpPr txBox="1"/>
          <p:nvPr>
            <p:ph idx="4294967295" type="subTitle"/>
          </p:nvPr>
        </p:nvSpPr>
        <p:spPr>
          <a:xfrm>
            <a:off x="311700" y="3271125"/>
            <a:ext cx="8520600" cy="5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generated report should be copy and pasted into an Excel template provided by Harvard.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72125"/>
            <a:ext cx="8839203" cy="439924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0"/>
          <p:cNvSpPr/>
          <p:nvPr/>
        </p:nvSpPr>
        <p:spPr>
          <a:xfrm>
            <a:off x="1833600" y="1386300"/>
            <a:ext cx="6018000" cy="639300"/>
          </a:xfrm>
          <a:prstGeom prst="wave">
            <a:avLst>
              <a:gd fmla="val 12500" name="adj1"/>
              <a:gd fmla="val 0" name="adj2"/>
            </a:avLst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Harvard created this Excel template for use in an ArchivesSpace plugin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/>
          <p:nvPr>
            <p:ph type="ctrTitle"/>
          </p:nvPr>
        </p:nvSpPr>
        <p:spPr>
          <a:xfrm>
            <a:off x="311700" y="744575"/>
            <a:ext cx="8520600" cy="260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9.</a:t>
            </a:r>
            <a:r>
              <a:rPr lang="en" sz="3600"/>
              <a:t> Import the Excel file with the Harvard Plugin</a:t>
            </a:r>
            <a:endParaRPr sz="3600"/>
          </a:p>
        </p:txBody>
      </p:sp>
      <p:sp>
        <p:nvSpPr>
          <p:cNvPr id="168" name="Google Shape;168;p31"/>
          <p:cNvSpPr txBox="1"/>
          <p:nvPr>
            <p:ph idx="1" type="subTitle"/>
          </p:nvPr>
        </p:nvSpPr>
        <p:spPr>
          <a:xfrm>
            <a:off x="311700" y="3271125"/>
            <a:ext cx="8520600" cy="5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contents of the Excel file will become ArchivesSpace DAO (Digital Archival Object) records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ArchivesSpace Collection - Student Prospectuses</a:t>
            </a:r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5100" y="1123100"/>
            <a:ext cx="4814320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>
            <a:off x="7136950" y="2456300"/>
            <a:ext cx="1467000" cy="1158600"/>
          </a:xfrm>
          <a:prstGeom prst="cloudCallout">
            <a:avLst>
              <a:gd fmla="val -99088" name="adj1"/>
              <a:gd fmla="val 5451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Archival Navigation</a:t>
            </a:r>
            <a:endParaRPr sz="1200"/>
          </a:p>
        </p:txBody>
      </p:sp>
      <p:sp>
        <p:nvSpPr>
          <p:cNvPr id="62" name="Google Shape;62;p14"/>
          <p:cNvSpPr/>
          <p:nvPr/>
        </p:nvSpPr>
        <p:spPr>
          <a:xfrm>
            <a:off x="77200" y="3940725"/>
            <a:ext cx="1551600" cy="1158600"/>
          </a:xfrm>
          <a:prstGeom prst="cloudCallout">
            <a:avLst>
              <a:gd fmla="val 56935" name="adj1"/>
              <a:gd fmla="val -4988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Archival Terminology</a:t>
            </a:r>
            <a:endParaRPr sz="1200"/>
          </a:p>
        </p:txBody>
      </p:sp>
      <p:sp>
        <p:nvSpPr>
          <p:cNvPr id="63" name="Google Shape;63;p14"/>
          <p:cNvSpPr/>
          <p:nvPr/>
        </p:nvSpPr>
        <p:spPr>
          <a:xfrm>
            <a:off x="3065450" y="3614900"/>
            <a:ext cx="1871100" cy="1158600"/>
          </a:xfrm>
          <a:prstGeom prst="cloudCallout">
            <a:avLst>
              <a:gd fmla="val -2065" name="adj1"/>
              <a:gd fmla="val 4820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ArchivesSpace does not host digital media</a:t>
            </a:r>
            <a:endParaRPr sz="1200"/>
          </a:p>
        </p:txBody>
      </p:sp>
      <p:sp>
        <p:nvSpPr>
          <p:cNvPr id="64" name="Google Shape;64;p14"/>
          <p:cNvSpPr/>
          <p:nvPr/>
        </p:nvSpPr>
        <p:spPr>
          <a:xfrm>
            <a:off x="133500" y="1512000"/>
            <a:ext cx="1640400" cy="1158600"/>
          </a:xfrm>
          <a:prstGeom prst="cloudCallout">
            <a:avLst>
              <a:gd fmla="val 48285" name="adj1"/>
              <a:gd fmla="val 5362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Authoritative Metadata</a:t>
            </a:r>
            <a:endParaRPr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950" y="152400"/>
            <a:ext cx="7271701" cy="468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10. View the Digital Objects in the ArchivesSpace PUI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00" y="152400"/>
            <a:ext cx="8222875" cy="462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Workflow tools</a:t>
            </a:r>
            <a:endParaRPr/>
          </a:p>
        </p:txBody>
      </p:sp>
      <p:sp>
        <p:nvSpPr>
          <p:cNvPr id="189" name="Google Shape;189;p35"/>
          <p:cNvSpPr txBox="1"/>
          <p:nvPr>
            <p:ph idx="1" type="body"/>
          </p:nvPr>
        </p:nvSpPr>
        <p:spPr>
          <a:xfrm>
            <a:off x="219900" y="1139600"/>
            <a:ext cx="8704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File Analyzer</a:t>
            </a:r>
            <a:r>
              <a:rPr lang="en"/>
              <a:t>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Converts ArchivesSpace EAD XML to Dublin Core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Prepare Ingest Folders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Merges DSpace and ArchviesSpace exports to create DAO import spreadsheet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Excel and Google Sheets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Editing and adding to item-level Dublin Core metadata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DSpace ingest tools</a:t>
            </a:r>
            <a:r>
              <a:rPr lang="en"/>
              <a:t>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Batch uploading digital objects and their metadata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DSpace report tools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Exporting digital object and thumbnail URLs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Harvard’s Excel Import Plugin</a:t>
            </a:r>
            <a:r>
              <a:rPr lang="en"/>
              <a:t>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Creating digital object records in ArchivesSpace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information</a:t>
            </a:r>
            <a:endParaRPr/>
          </a:p>
        </p:txBody>
      </p:sp>
      <p:sp>
        <p:nvSpPr>
          <p:cNvPr id="195" name="Google Shape;195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 this example archival collection in our ArchivesSpace user interface: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https://findingaids.library.georgetown.edu/repositories/12/resources/12157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View this example digital collection in our DSpace repository: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https://repository.library.georgetown.edu/handle/10822/1045094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Contact us!								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digitalscholarship@georgetown.edu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https://github.com/terrywbrady/info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6"/>
          <p:cNvSpPr/>
          <p:nvPr/>
        </p:nvSpPr>
        <p:spPr>
          <a:xfrm>
            <a:off x="6917450" y="3444650"/>
            <a:ext cx="1736400" cy="13233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Documentation and GitHub Links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DSpace Collection - Student Prospectuses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8850" y="1085500"/>
            <a:ext cx="3991533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/>
          <p:nvPr/>
        </p:nvSpPr>
        <p:spPr>
          <a:xfrm>
            <a:off x="227750" y="1781300"/>
            <a:ext cx="1871100" cy="1212900"/>
          </a:xfrm>
          <a:prstGeom prst="cloudCallout">
            <a:avLst>
              <a:gd fmla="val 64469" name="adj1"/>
              <a:gd fmla="val 11745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</a:t>
            </a:r>
            <a:r>
              <a:rPr lang="en" sz="1200"/>
              <a:t>Space does host digital media</a:t>
            </a:r>
            <a:endParaRPr sz="1200"/>
          </a:p>
        </p:txBody>
      </p:sp>
      <p:sp>
        <p:nvSpPr>
          <p:cNvPr id="72" name="Google Shape;72;p15"/>
          <p:cNvSpPr/>
          <p:nvPr/>
        </p:nvSpPr>
        <p:spPr>
          <a:xfrm>
            <a:off x="6529800" y="1847050"/>
            <a:ext cx="2158800" cy="951600"/>
          </a:xfrm>
          <a:prstGeom prst="cloudCallout">
            <a:avLst>
              <a:gd fmla="val -74580" name="adj1"/>
              <a:gd fmla="val 18517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Full-text search and faceted navigation</a:t>
            </a:r>
            <a:endParaRPr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39500"/>
            <a:ext cx="8520600" cy="430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/>
              <a:t>Export EAD for an ArchivesSpace Collection Record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Export authoritative metadata as EAD (Encoded Archival Description) XML for use in other systems</a:t>
            </a:r>
            <a:endParaRPr sz="3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600" y="152400"/>
            <a:ext cx="7457551" cy="468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28775"/>
            <a:ext cx="8520600" cy="435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Convert EAD to Dublin Core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Flatten hierarchy to accompany a specific digital object</a:t>
            </a:r>
            <a:endParaRPr sz="3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2825" y="285750"/>
            <a:ext cx="5648325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311700" y="612075"/>
            <a:ext cx="8520600" cy="394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Edit Dublin Core to </a:t>
            </a:r>
            <a:r>
              <a:rPr lang="en"/>
              <a:t>C</a:t>
            </a:r>
            <a:r>
              <a:rPr lang="en"/>
              <a:t>ontextualize for the Digital Collection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Users of the digital repository may not be familiar with archival terminology</a:t>
            </a:r>
            <a:endParaRPr sz="3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00" y="152400"/>
            <a:ext cx="7585275" cy="467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1"/>
          <p:cNvSpPr/>
          <p:nvPr/>
        </p:nvSpPr>
        <p:spPr>
          <a:xfrm>
            <a:off x="5115325" y="2571750"/>
            <a:ext cx="3407100" cy="1508100"/>
          </a:xfrm>
          <a:prstGeom prst="cloudCallout">
            <a:avLst>
              <a:gd fmla="val -2617" name="adj1"/>
              <a:gd fmla="val 51714" name="adj2"/>
            </a:avLst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file name or some other identifier can be added to the spreadsheet to associate metadata with a digital object file.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